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290" r:id="rId2"/>
    <p:sldId id="2289" r:id="rId3"/>
    <p:sldId id="2291" r:id="rId4"/>
    <p:sldId id="2170" r:id="rId5"/>
    <p:sldId id="2043" r:id="rId6"/>
    <p:sldId id="2316" r:id="rId7"/>
    <p:sldId id="2317" r:id="rId8"/>
    <p:sldId id="2318" r:id="rId9"/>
    <p:sldId id="2319" r:id="rId10"/>
    <p:sldId id="2298" r:id="rId11"/>
    <p:sldId id="2295" r:id="rId12"/>
    <p:sldId id="2188" r:id="rId13"/>
    <p:sldId id="2320" r:id="rId14"/>
    <p:sldId id="2211" r:id="rId15"/>
    <p:sldId id="2221" r:id="rId16"/>
    <p:sldId id="2222" r:id="rId17"/>
    <p:sldId id="2223" r:id="rId18"/>
    <p:sldId id="2247" r:id="rId19"/>
    <p:sldId id="2321" r:id="rId20"/>
    <p:sldId id="2323" r:id="rId21"/>
    <p:sldId id="2324" r:id="rId22"/>
    <p:sldId id="2325" r:id="rId23"/>
    <p:sldId id="2326" r:id="rId24"/>
    <p:sldId id="2226" r:id="rId25"/>
    <p:sldId id="2327" r:id="rId26"/>
    <p:sldId id="2328" r:id="rId27"/>
    <p:sldId id="2329" r:id="rId28"/>
    <p:sldId id="2330" r:id="rId29"/>
    <p:sldId id="2297" r:id="rId30"/>
    <p:sldId id="1910" r:id="rId31"/>
    <p:sldId id="2309" r:id="rId32"/>
    <p:sldId id="1911" r:id="rId33"/>
    <p:sldId id="2310" r:id="rId34"/>
    <p:sldId id="1912" r:id="rId35"/>
    <p:sldId id="2331" r:id="rId36"/>
    <p:sldId id="1913" r:id="rId37"/>
    <p:sldId id="2254" r:id="rId38"/>
    <p:sldId id="1914" r:id="rId39"/>
    <p:sldId id="2311" r:id="rId40"/>
    <p:sldId id="1920" r:id="rId41"/>
    <p:sldId id="2332" r:id="rId42"/>
    <p:sldId id="1922" r:id="rId43"/>
    <p:sldId id="2155" r:id="rId44"/>
    <p:sldId id="1924" r:id="rId45"/>
    <p:sldId id="1926" r:id="rId46"/>
    <p:sldId id="2134" r:id="rId47"/>
    <p:sldId id="2037" r:id="rId48"/>
    <p:sldId id="2333" r:id="rId49"/>
    <p:sldId id="2244" r:id="rId50"/>
    <p:sldId id="2334" r:id="rId51"/>
    <p:sldId id="2039" r:id="rId52"/>
    <p:sldId id="2335" r:id="rId53"/>
    <p:sldId id="2336" r:id="rId54"/>
    <p:sldId id="2337" r:id="rId55"/>
    <p:sldId id="2171" r:id="rId56"/>
  </p:sldIdLst>
  <p:sldSz cx="12190413" cy="6859588"/>
  <p:notesSz cx="6858000" cy="9144000"/>
  <p:custDataLst>
    <p:tags r:id="rId59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5" userDrawn="1">
          <p15:clr>
            <a:srgbClr val="A4A3A4"/>
          </p15:clr>
        </p15:guide>
        <p15:guide id="2" pos="1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  <a:srgbClr val="2752A0"/>
    <a:srgbClr val="495666"/>
    <a:srgbClr val="044491"/>
    <a:srgbClr val="0070C0"/>
    <a:srgbClr val="384556"/>
    <a:srgbClr val="F2F2F2"/>
    <a:srgbClr val="C00000"/>
    <a:srgbClr val="1481E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0" autoAdjust="0"/>
    <p:restoredTop sz="96318" autoAdjust="0"/>
  </p:normalViewPr>
  <p:slideViewPr>
    <p:cSldViewPr showGuides="1">
      <p:cViewPr varScale="1">
        <p:scale>
          <a:sx n="80" d="100"/>
          <a:sy n="80" d="100"/>
        </p:scale>
        <p:origin x="86" y="110"/>
      </p:cViewPr>
      <p:guideLst>
        <p:guide orient="horz" pos="1265"/>
        <p:guide pos="1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94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6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6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34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06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62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25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7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18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Relationship Id="rId1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19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Relationship Id="rId1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20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Relationship Id="rId1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21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5" Type="http://schemas.openxmlformats.org/officeDocument/2006/relationships/image" Target="../media/image23.png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Relationship Id="rId1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25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Relationship Id="rId1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26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Relationship Id="rId1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Relationship Id="rId1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28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Relationship Id="rId1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51.xml"/><Relationship Id="rId3" Type="http://schemas.openxmlformats.org/officeDocument/2006/relationships/slide" Target="slide30.xml"/><Relationship Id="rId7" Type="http://schemas.openxmlformats.org/officeDocument/2006/relationships/slide" Target="slide38.xml"/><Relationship Id="rId12" Type="http://schemas.openxmlformats.org/officeDocument/2006/relationships/slide" Target="slide4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11" Type="http://schemas.openxmlformats.org/officeDocument/2006/relationships/slide" Target="slide45.xml"/><Relationship Id="rId5" Type="http://schemas.openxmlformats.org/officeDocument/2006/relationships/slide" Target="slide34.xml"/><Relationship Id="rId15" Type="http://schemas.openxmlformats.org/officeDocument/2006/relationships/image" Target="../media/image31.png"/><Relationship Id="rId10" Type="http://schemas.openxmlformats.org/officeDocument/2006/relationships/slide" Target="slide44.xml"/><Relationship Id="rId4" Type="http://schemas.openxmlformats.org/officeDocument/2006/relationships/slide" Target="slide32.xml"/><Relationship Id="rId9" Type="http://schemas.openxmlformats.org/officeDocument/2006/relationships/slide" Target="slide42.xml"/><Relationship Id="rId1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32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Relationship Id="rId1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32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Relationship Id="rId1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5" Type="http://schemas.openxmlformats.org/officeDocument/2006/relationships/image" Target="../media/image33.png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5" Type="http://schemas.openxmlformats.org/officeDocument/2006/relationships/image" Target="../media/image33.png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Relationship Id="rId1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Relationship Id="rId1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Relationship Id="rId1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Relationship Id="rId1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8.png"/><Relationship Id="rId3" Type="http://schemas.openxmlformats.org/officeDocument/2006/relationships/slide" Target="slide32.xml"/><Relationship Id="rId7" Type="http://schemas.openxmlformats.org/officeDocument/2006/relationships/slide" Target="slide40.xml"/><Relationship Id="rId12" Type="http://schemas.openxmlformats.org/officeDocument/2006/relationships/slide" Target="slide5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5" Type="http://schemas.openxmlformats.org/officeDocument/2006/relationships/image" Target="../media/image34.png"/><Relationship Id="rId10" Type="http://schemas.openxmlformats.org/officeDocument/2006/relationships/slide" Target="slide45.xml"/><Relationship Id="rId4" Type="http://schemas.openxmlformats.org/officeDocument/2006/relationships/slide" Target="slide34.xml"/><Relationship Id="rId9" Type="http://schemas.openxmlformats.org/officeDocument/2006/relationships/slide" Target="slide44.xml"/><Relationship Id="rId14" Type="http://schemas.openxmlformats.org/officeDocument/2006/relationships/slide" Target="slide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08" y="2046515"/>
            <a:ext cx="4917600" cy="276615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V="1">
            <a:off x="7272338" y="2046604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70635" y="3506470"/>
            <a:ext cx="3380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DIERZHANG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70799" y="401079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chemeClr val="bg1"/>
                </a:solidFill>
              </a:rPr>
              <a:t>第</a:t>
            </a:r>
            <a:r>
              <a:rPr lang="zh-CN" altLang="en-US" dirty="0" smtClean="0">
                <a:solidFill>
                  <a:schemeClr val="bg1"/>
                </a:solidFill>
              </a:rPr>
              <a:t>二</a:t>
            </a:r>
            <a:r>
              <a:rPr lang="zh-CN" altLang="zh-CN" dirty="0" smtClean="0">
                <a:solidFill>
                  <a:schemeClr val="bg1"/>
                </a:solidFill>
              </a:rPr>
              <a:t>章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8880" y="2566670"/>
            <a:ext cx="4320262" cy="855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54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1</a:t>
            </a:r>
            <a:r>
              <a:rPr lang="zh-CN" altLang="zh-CN" sz="54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　简谐运动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70206" y="631007"/>
            <a:ext cx="11250000" cy="4310955"/>
            <a:chOff x="471000" y="934424"/>
            <a:chExt cx="11250000" cy="4310955"/>
          </a:xfrm>
        </p:grpSpPr>
        <p:sp>
          <p:nvSpPr>
            <p:cNvPr id="6" name="圆角矩形 5"/>
            <p:cNvSpPr/>
            <p:nvPr/>
          </p:nvSpPr>
          <p:spPr>
            <a:xfrm>
              <a:off x="471000" y="1094414"/>
              <a:ext cx="11250000" cy="4150965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04425" y="909446"/>
            <a:ext cx="9351221" cy="388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平衡位置是振动系统不振动、小球处于平衡状态时所处的位置，可知在该位置小球所受的重力大小与弹簧的弹力大小相等，即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，则小球原来静止的位置是小球的平衡位置，故选项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小球在振动过程中经过平衡位置时，其加速度为零，速度最大，选项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Picture 2" descr="2-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399" y="1203025"/>
            <a:ext cx="1029391" cy="273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6022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6" b="24447"/>
          <a:stretch/>
        </p:blipFill>
        <p:spPr>
          <a:xfrm>
            <a:off x="0" y="1657350"/>
            <a:ext cx="12189600" cy="35242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V="1">
            <a:off x="0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86985" y="3154303"/>
            <a:ext cx="69128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弹簧振子的位移</a:t>
            </a: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zh-CN" sz="3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时间图像　简谐运动</a:t>
            </a:r>
          </a:p>
        </p:txBody>
      </p:sp>
      <p:sp>
        <p:nvSpPr>
          <p:cNvPr id="14" name="矩形 1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endParaRPr lang="zh-CN" altLang="en-US" sz="4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69813"/>
            <a:ext cx="7506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如图所示，在弹簧振子的小球上固定安置一记录用的铅笔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，在下面放一条白纸带，铅笔可在纸上留下痕迹。请思考：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4754" name="Picture 2" descr="2-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46" y="695362"/>
            <a:ext cx="3280443" cy="177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389206" y="2433079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振子振动时白纸不动，画出的轨迹是怎样的？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9206" y="3116606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轨迹是一条平行于振子运动方向的直线。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9206" y="3819507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振子振动时匀速拖动白纸，画出的轨迹又是怎样的？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9206" y="4493509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轨迹是一条正弦曲线。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1053530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振子的位移：以小球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坐标原点，指向小球所在位置，即振动小球的位置坐标反映了小球相对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的位移。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2" name="流程图: 离页连接符 11"/>
          <p:cNvSpPr/>
          <p:nvPr/>
        </p:nvSpPr>
        <p:spPr>
          <a:xfrm>
            <a:off x="486354" y="0"/>
            <a:ext cx="1804035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3858" y="88737"/>
            <a:ext cx="170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梳理与总结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30233" y="115933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平衡位置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98064" y="182206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平衡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2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395933"/>
            <a:ext cx="80822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振动图像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图像：用横轴表示小球运动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纵轴表示小球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离开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，描绘出小球在平衡位置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附近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的位移随时间变化的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图像，即为振动图像，如图所示。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5778" name="Picture 2" descr="2-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18" y="1118746"/>
            <a:ext cx="2729945" cy="20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89206" y="3678069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图像的物理意义：反映了振子位移随时间变化的规律，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它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选填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不是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振子的运动轨迹。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简谐运动：如果物体的位移与时间的关系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遵从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规律，即它的振动图像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这样的振动是一种简谐运动。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67214" y="1149807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endParaRPr lang="zh-CN" altLang="en-US" sz="2800" i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8822" y="178491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平衡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16299" y="244251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往复运动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853865" y="378030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不是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30633" y="507645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正弦函数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2603" y="569583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正弦曲线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77466"/>
            <a:ext cx="1141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如图所示是用频闪照相的方法获得的弹簧振子的位移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时间图像，下列有关该图像的说法正确的是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该图像的坐标原点建立在小球的平衡位置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从图像可以看出小球在振动过程中是沿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移动的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为了显示小球在不同时刻偏离平衡位置的位移，让底片沿垂直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匀速运动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图像中小球的疏密显示出相同时间内小球位置变化快慢不同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58514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2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14"/>
          <p:cNvSpPr txBox="1"/>
          <p:nvPr/>
        </p:nvSpPr>
        <p:spPr>
          <a:xfrm>
            <a:off x="243153" y="1818105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8" name="TextBox 14"/>
          <p:cNvSpPr txBox="1"/>
          <p:nvPr/>
        </p:nvSpPr>
        <p:spPr>
          <a:xfrm>
            <a:off x="233628" y="3699838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233628" y="4976320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76802" name="Picture 2" descr="2-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46" y="2034268"/>
            <a:ext cx="3252879" cy="10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775023"/>
            <a:ext cx="11250000" cy="3734891"/>
            <a:chOff x="471000" y="934424"/>
            <a:chExt cx="11250000" cy="3734891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3574901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704425" y="1044005"/>
            <a:ext cx="1078156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从题图中能看出坐标原点在小球的平衡位置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横轴虽然是由底片匀速运动得到的，但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已经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转化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为时间轴，小球只沿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轴方向振动，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因题图中相邻小球之间时间相同，密处说明小球的位置变化慢，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0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Picture 2" descr="2-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903" y="1419003"/>
            <a:ext cx="3252879" cy="10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333450"/>
            <a:ext cx="1141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如图甲所示，一弹簧振子在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之间做简谐运动，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点为小球静止的位置，其振动图像如图乙所示，规定向右的方向为正方向，试根据图像分析以下问题：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529356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3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77826" name="Picture 2" descr="2-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78" y="1917626"/>
            <a:ext cx="5608057" cy="248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89206" y="4567258"/>
            <a:ext cx="11412000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时刻，小球所处的位置为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选填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，正在向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选填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左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右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27885" y="4687319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O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801888" y="535484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右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621482"/>
            <a:ext cx="11250000" cy="4968552"/>
            <a:chOff x="471000" y="934424"/>
            <a:chExt cx="11250000" cy="4968552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4808562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42236" y="3429794"/>
            <a:ext cx="10925577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由振动图像知，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，表示小球位于平衡位置，即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点。在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内，振动位移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，且逐渐增大，表示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时，小球正在向正方向运动，即向右运动。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Picture 2" descr="2-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78" y="941895"/>
            <a:ext cx="5608057" cy="248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2-7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8"/>
          <a:stretch/>
        </p:blipFill>
        <p:spPr bwMode="auto">
          <a:xfrm>
            <a:off x="8187721" y="1377690"/>
            <a:ext cx="3020053" cy="248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89206" y="1272830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两点间的距离为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67014" y="138821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470206" y="2295606"/>
            <a:ext cx="6827485" cy="1854268"/>
            <a:chOff x="471000" y="934424"/>
            <a:chExt cx="6827485" cy="1854268"/>
          </a:xfrm>
        </p:grpSpPr>
        <p:sp>
          <p:nvSpPr>
            <p:cNvPr id="12" name="圆角矩形 11"/>
            <p:cNvSpPr/>
            <p:nvPr/>
          </p:nvSpPr>
          <p:spPr>
            <a:xfrm>
              <a:off x="471000" y="1094414"/>
              <a:ext cx="6827485" cy="1694278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42237" y="2618656"/>
            <a:ext cx="6389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由题图乙知，小球离开平衡位置的最大距离为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7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"/>
            <a:ext cx="12189600" cy="179876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0" y="0"/>
            <a:ext cx="12190095" cy="1800000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9" name="矩形 8"/>
          <p:cNvSpPr/>
          <p:nvPr/>
        </p:nvSpPr>
        <p:spPr>
          <a:xfrm>
            <a:off x="2854960" y="1914664"/>
            <a:ext cx="8568838" cy="33873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了解机械振动的概念，知道弹簧振子是一种理想化模型，理解弹簧振子的平衡位置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重点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。</a:t>
            </a:r>
            <a:endParaRPr lang="en-US" altLang="zh-CN" sz="26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tabLst>
                <a:tab pos="2070735" algn="l"/>
              </a:tabLs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理解简谐运动的概念和特点，知道简谐运动的图像特征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重点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。</a:t>
            </a:r>
            <a:endParaRPr lang="en-US" altLang="zh-CN" sz="26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tabLst>
                <a:tab pos="2070735" algn="l"/>
              </a:tabLs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会利用简谐运动的图像分析振子的位移和速度的变化情况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重难点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58495" y="0"/>
            <a:ext cx="1891030" cy="521335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1270635" y="2853690"/>
            <a:ext cx="702310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zh-CN" b="1" dirty="0">
                <a:solidFill>
                  <a:schemeClr val="bg1"/>
                </a:solidFill>
                <a:cs typeface="+mn-ea"/>
              </a:rPr>
              <a:t>学习目标</a:t>
            </a:r>
            <a:endParaRPr lang="zh-CN" altLang="en-US" b="1" dirty="0">
              <a:solidFill>
                <a:schemeClr val="bg1"/>
              </a:soli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2-7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8"/>
          <a:stretch/>
        </p:blipFill>
        <p:spPr bwMode="auto">
          <a:xfrm>
            <a:off x="8187721" y="837506"/>
            <a:ext cx="3020053" cy="248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89206" y="1056806"/>
            <a:ext cx="72181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在图乙中，小球在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时所处的位置依次是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均选填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02918" y="1830879"/>
            <a:ext cx="763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943078" y="1830879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O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445290" y="1830879"/>
            <a:ext cx="763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70206" y="3357786"/>
            <a:ext cx="11250000" cy="1872208"/>
            <a:chOff x="471000" y="934424"/>
            <a:chExt cx="11250000" cy="1872208"/>
          </a:xfrm>
        </p:grpSpPr>
        <p:sp>
          <p:nvSpPr>
            <p:cNvPr id="18" name="圆角矩形 17"/>
            <p:cNvSpPr/>
            <p:nvPr/>
          </p:nvSpPr>
          <p:spPr>
            <a:xfrm>
              <a:off x="471000" y="1094414"/>
              <a:ext cx="11250000" cy="1712218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632418" y="3655343"/>
            <a:ext cx="10925577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，小球位于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点；在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，小球位于平衡位置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点；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，小球位于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5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2-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78" y="189434"/>
            <a:ext cx="5608057" cy="248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89206" y="2839066"/>
            <a:ext cx="11412000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时，小球速度的方向与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时速度的方向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选填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相反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16069" y="295376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相反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470206" y="4365898"/>
            <a:ext cx="11250000" cy="1872208"/>
            <a:chOff x="471000" y="934424"/>
            <a:chExt cx="11250000" cy="1872208"/>
          </a:xfrm>
        </p:grpSpPr>
        <p:sp>
          <p:nvSpPr>
            <p:cNvPr id="12" name="圆角矩形 11"/>
            <p:cNvSpPr/>
            <p:nvPr/>
          </p:nvSpPr>
          <p:spPr>
            <a:xfrm>
              <a:off x="471000" y="1094414"/>
              <a:ext cx="11250000" cy="1712218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32418" y="4728430"/>
            <a:ext cx="10925577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图像的斜率为负，表示小球向负方向运动，即向左运动。与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时速度的方向相反。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2-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78" y="405458"/>
            <a:ext cx="5608057" cy="248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89206" y="3055090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小球在前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内的位移等于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，其路程为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43078" y="316931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470206" y="4005858"/>
            <a:ext cx="11250000" cy="1872208"/>
            <a:chOff x="471000" y="934424"/>
            <a:chExt cx="11250000" cy="1872208"/>
          </a:xfrm>
        </p:grpSpPr>
        <p:sp>
          <p:nvSpPr>
            <p:cNvPr id="12" name="圆角矩形 11"/>
            <p:cNvSpPr/>
            <p:nvPr/>
          </p:nvSpPr>
          <p:spPr>
            <a:xfrm>
              <a:off x="471000" y="1094414"/>
              <a:ext cx="11250000" cy="1712218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32418" y="4368390"/>
            <a:ext cx="10925577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时，小球又回到了平衡位置，故位移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内的路程为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cm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12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51390" y="316931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488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762100"/>
            <a:ext cx="1141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内，小球的位移和速度各如何变化？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从大小和方向两方面描述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948481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6495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拓展</a:t>
              </a:r>
              <a:endParaRPr lang="zh-CN" altLang="en-US" sz="1800" b="1" kern="1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89206" y="2120727"/>
            <a:ext cx="11412000" cy="19571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内，位移为正，在增大；速度沿正方向减小。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内，位移为正，在减小；速度沿负方向增大。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内，位移为负，在增大；速度沿负方向减小。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7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541797" y="799406"/>
            <a:ext cx="11106821" cy="5510708"/>
          </a:xfrm>
          <a:prstGeom prst="roundRect">
            <a:avLst>
              <a:gd name="adj" fmla="val 1925"/>
            </a:avLst>
          </a:prstGeom>
          <a:solidFill>
            <a:srgbClr val="ECECEC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5107" y="0"/>
            <a:ext cx="1284958" cy="480555"/>
            <a:chOff x="-8920" y="-19050"/>
            <a:chExt cx="1284958" cy="480555"/>
          </a:xfrm>
        </p:grpSpPr>
        <p:sp>
          <p:nvSpPr>
            <p:cNvPr id="12" name="任意多边形 11"/>
            <p:cNvSpPr/>
            <p:nvPr/>
          </p:nvSpPr>
          <p:spPr>
            <a:xfrm>
              <a:off x="-5790" y="-19050"/>
              <a:ext cx="1278697" cy="480555"/>
            </a:xfrm>
            <a:custGeom>
              <a:avLst/>
              <a:gdLst>
                <a:gd name="connsiteX0" fmla="*/ 0 w 1278697"/>
                <a:gd name="connsiteY0" fmla="*/ 0 h 480555"/>
                <a:gd name="connsiteX1" fmla="*/ 1121551 w 1278697"/>
                <a:gd name="connsiteY1" fmla="*/ 0 h 480555"/>
                <a:gd name="connsiteX2" fmla="*/ 1278697 w 1278697"/>
                <a:gd name="connsiteY2" fmla="*/ 157146 h 480555"/>
                <a:gd name="connsiteX3" fmla="*/ 1278697 w 1278697"/>
                <a:gd name="connsiteY3" fmla="*/ 480555 h 480555"/>
                <a:gd name="connsiteX4" fmla="*/ 0 w 1278697"/>
                <a:gd name="connsiteY4" fmla="*/ 480555 h 48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697" h="480555">
                  <a:moveTo>
                    <a:pt x="0" y="0"/>
                  </a:moveTo>
                  <a:lnTo>
                    <a:pt x="1121551" y="0"/>
                  </a:lnTo>
                  <a:lnTo>
                    <a:pt x="1278697" y="157146"/>
                  </a:lnTo>
                  <a:lnTo>
                    <a:pt x="1278697" y="480555"/>
                  </a:lnTo>
                  <a:lnTo>
                    <a:pt x="0" y="48055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-8920" y="21173"/>
              <a:ext cx="1284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i="1" dirty="0" smtClean="0">
                  <a:solidFill>
                    <a:prstClr val="white"/>
                  </a:solidFill>
                </a:rPr>
                <a:t>总结提升</a:t>
              </a:r>
              <a:endParaRPr lang="zh-CN" altLang="en-US" sz="2000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79561" y="1117402"/>
            <a:ext cx="1054423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由振动图像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获取的信息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位移及变化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确定某一时刻的位移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如图所示，质点在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时刻的位移分别为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质点位移的变化情况：靠近平衡位置的过程中，位移减小，平衡位置处最小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；远离平衡位置的过程中，位移增大，最远点位移最大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8850" name="Picture 2" descr="2-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876" y="1773610"/>
            <a:ext cx="2072707" cy="169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541797" y="799406"/>
            <a:ext cx="11106821" cy="5510708"/>
          </a:xfrm>
          <a:prstGeom prst="roundRect">
            <a:avLst>
              <a:gd name="adj" fmla="val 1925"/>
            </a:avLst>
          </a:prstGeom>
          <a:solidFill>
            <a:srgbClr val="ECECEC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5107" y="0"/>
            <a:ext cx="1284958" cy="480555"/>
            <a:chOff x="-8920" y="-19050"/>
            <a:chExt cx="1284958" cy="480555"/>
          </a:xfrm>
        </p:grpSpPr>
        <p:sp>
          <p:nvSpPr>
            <p:cNvPr id="12" name="任意多边形 11"/>
            <p:cNvSpPr/>
            <p:nvPr/>
          </p:nvSpPr>
          <p:spPr>
            <a:xfrm>
              <a:off x="-5790" y="-19050"/>
              <a:ext cx="1278697" cy="480555"/>
            </a:xfrm>
            <a:custGeom>
              <a:avLst/>
              <a:gdLst>
                <a:gd name="connsiteX0" fmla="*/ 0 w 1278697"/>
                <a:gd name="connsiteY0" fmla="*/ 0 h 480555"/>
                <a:gd name="connsiteX1" fmla="*/ 1121551 w 1278697"/>
                <a:gd name="connsiteY1" fmla="*/ 0 h 480555"/>
                <a:gd name="connsiteX2" fmla="*/ 1278697 w 1278697"/>
                <a:gd name="connsiteY2" fmla="*/ 157146 h 480555"/>
                <a:gd name="connsiteX3" fmla="*/ 1278697 w 1278697"/>
                <a:gd name="connsiteY3" fmla="*/ 480555 h 480555"/>
                <a:gd name="connsiteX4" fmla="*/ 0 w 1278697"/>
                <a:gd name="connsiteY4" fmla="*/ 480555 h 48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697" h="480555">
                  <a:moveTo>
                    <a:pt x="0" y="0"/>
                  </a:moveTo>
                  <a:lnTo>
                    <a:pt x="1121551" y="0"/>
                  </a:lnTo>
                  <a:lnTo>
                    <a:pt x="1278697" y="157146"/>
                  </a:lnTo>
                  <a:lnTo>
                    <a:pt x="1278697" y="480555"/>
                  </a:lnTo>
                  <a:lnTo>
                    <a:pt x="0" y="48055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-8920" y="21173"/>
              <a:ext cx="1284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i="1" dirty="0" smtClean="0">
                  <a:solidFill>
                    <a:prstClr val="white"/>
                  </a:solidFill>
                </a:rPr>
                <a:t>总结提升</a:t>
              </a:r>
              <a:endParaRPr lang="zh-CN" altLang="en-US" sz="2000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79561" y="847031"/>
            <a:ext cx="1054423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速度及变化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运动方向的确定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spc="-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根据下一时刻质点的位移确定运动方向</a:t>
            </a:r>
            <a:r>
              <a:rPr lang="zh-CN" altLang="zh-CN" sz="2600" kern="100" spc="-5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</a:t>
            </a:r>
            <a:endParaRPr lang="en-US" altLang="zh-CN" sz="2600" kern="100" spc="-5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图中的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点，下一时刻质点离平衡位置更远，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点对应时刻质点向正方向远离平衡位置运动。</a:t>
            </a:r>
            <a:endParaRPr lang="en-US" altLang="zh-CN" sz="260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质点速度大小的变化情况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根据下一时刻质点的位移，判断是远离还是靠近平衡位置。若远离平衡位置，则速度越来越小，位移越来越大；若靠近平衡位置，则速度越来越大，位移越来越小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9874" name="Picture 2" descr="2-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54" y="2061642"/>
            <a:ext cx="3084432" cy="170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6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541797" y="799406"/>
            <a:ext cx="11106821" cy="3566492"/>
          </a:xfrm>
          <a:prstGeom prst="roundRect">
            <a:avLst>
              <a:gd name="adj" fmla="val 1925"/>
            </a:avLst>
          </a:prstGeom>
          <a:solidFill>
            <a:srgbClr val="ECECEC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5107" y="0"/>
            <a:ext cx="1284958" cy="480555"/>
            <a:chOff x="-8920" y="-19050"/>
            <a:chExt cx="1284958" cy="480555"/>
          </a:xfrm>
        </p:grpSpPr>
        <p:sp>
          <p:nvSpPr>
            <p:cNvPr id="12" name="任意多边形 11"/>
            <p:cNvSpPr/>
            <p:nvPr/>
          </p:nvSpPr>
          <p:spPr>
            <a:xfrm>
              <a:off x="-5790" y="-19050"/>
              <a:ext cx="1278697" cy="480555"/>
            </a:xfrm>
            <a:custGeom>
              <a:avLst/>
              <a:gdLst>
                <a:gd name="connsiteX0" fmla="*/ 0 w 1278697"/>
                <a:gd name="connsiteY0" fmla="*/ 0 h 480555"/>
                <a:gd name="connsiteX1" fmla="*/ 1121551 w 1278697"/>
                <a:gd name="connsiteY1" fmla="*/ 0 h 480555"/>
                <a:gd name="connsiteX2" fmla="*/ 1278697 w 1278697"/>
                <a:gd name="connsiteY2" fmla="*/ 157146 h 480555"/>
                <a:gd name="connsiteX3" fmla="*/ 1278697 w 1278697"/>
                <a:gd name="connsiteY3" fmla="*/ 480555 h 480555"/>
                <a:gd name="connsiteX4" fmla="*/ 0 w 1278697"/>
                <a:gd name="connsiteY4" fmla="*/ 480555 h 48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697" h="480555">
                  <a:moveTo>
                    <a:pt x="0" y="0"/>
                  </a:moveTo>
                  <a:lnTo>
                    <a:pt x="1121551" y="0"/>
                  </a:lnTo>
                  <a:lnTo>
                    <a:pt x="1278697" y="157146"/>
                  </a:lnTo>
                  <a:lnTo>
                    <a:pt x="1278697" y="480555"/>
                  </a:lnTo>
                  <a:lnTo>
                    <a:pt x="0" y="48055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-8920" y="21173"/>
              <a:ext cx="1284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i="1" dirty="0" smtClean="0">
                  <a:solidFill>
                    <a:prstClr val="white"/>
                  </a:solidFill>
                </a:rPr>
                <a:t>总结提升</a:t>
              </a:r>
              <a:endParaRPr lang="zh-CN" altLang="en-US" sz="2000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79561" y="1197546"/>
            <a:ext cx="701584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图像的斜率判断速度的大小和方向。斜率越大，则速度越大，斜率越小，则速度越小；斜率为正，则速度沿所选的正方向，斜率为负，则速度沿负方向。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9874" name="Picture 2" descr="2-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54" y="1458605"/>
            <a:ext cx="3084432" cy="170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3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2-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102" y="4077866"/>
            <a:ext cx="7502208" cy="173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89206" y="333450"/>
            <a:ext cx="1141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德州市高二期中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如图所示，一个弹簧振子在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间做简谐运动，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是平衡位置，把向右的方向选为正方向，以某时刻作为计时零点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，此时振子正向负方向运动，加速度为零。那么以下四个振动图像中能正确反映振动情况的是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529356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4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80898" name="Picture 2" descr="2-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82" y="2925738"/>
            <a:ext cx="2894648" cy="82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4"/>
          <p:cNvSpPr txBox="1"/>
          <p:nvPr/>
        </p:nvSpPr>
        <p:spPr>
          <a:xfrm>
            <a:off x="8677969" y="5210944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50206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85846" y="1197546"/>
            <a:ext cx="108187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时刻振子加速度为零，说明此时刻振子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位于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平衡位置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；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时刻振子正向负方向运动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，说明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时刻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到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周期时间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内，振子位移为负，图像在时间轴下方，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1041" y="909514"/>
            <a:ext cx="11248331" cy="3096344"/>
            <a:chOff x="471835" y="934424"/>
            <a:chExt cx="11248331" cy="3096344"/>
          </a:xfrm>
        </p:grpSpPr>
        <p:sp>
          <p:nvSpPr>
            <p:cNvPr id="11" name="圆角矩形 10"/>
            <p:cNvSpPr/>
            <p:nvPr/>
          </p:nvSpPr>
          <p:spPr>
            <a:xfrm>
              <a:off x="471835" y="1094414"/>
              <a:ext cx="11248331" cy="2936354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15" name="Picture 2" descr="2-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54" y="1522039"/>
            <a:ext cx="2894648" cy="82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336277"/>
              </p:ext>
            </p:extLst>
          </p:nvPr>
        </p:nvGraphicFramePr>
        <p:xfrm>
          <a:off x="2472060" y="2340149"/>
          <a:ext cx="94932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5" name="文档" r:id="rId6" imgW="949803" imgH="1106602" progId="Word.Document.12">
                  <p:embed/>
                </p:oleObj>
              </mc:Choice>
              <mc:Fallback>
                <p:oleObj name="文档" r:id="rId6" imgW="949803" imgH="11066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72060" y="2340149"/>
                        <a:ext cx="949325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>
            <a:hlinkClick r:id="rId8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18592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6" b="24447"/>
          <a:stretch/>
        </p:blipFill>
        <p:spPr>
          <a:xfrm>
            <a:off x="0" y="1657350"/>
            <a:ext cx="12189600" cy="35242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V="1">
            <a:off x="406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86985" y="3045460"/>
            <a:ext cx="37445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400" b="1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课时对点练</a:t>
            </a:r>
            <a:endParaRPr lang="zh-CN" altLang="zh-CN" sz="4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"/>
            <a:ext cx="12189600" cy="179876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635" y="0"/>
            <a:ext cx="12190095" cy="1800000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31" name="文本框 30">
            <a:hlinkClick r:id="rId4" action="ppaction://hlinksldjump"/>
          </p:cNvPr>
          <p:cNvSpPr txBox="1"/>
          <p:nvPr/>
        </p:nvSpPr>
        <p:spPr>
          <a:xfrm>
            <a:off x="2853690" y="2422709"/>
            <a:ext cx="49410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一、弹簧振子</a:t>
            </a:r>
          </a:p>
        </p:txBody>
      </p:sp>
      <p:sp>
        <p:nvSpPr>
          <p:cNvPr id="32" name="文本框 31">
            <a:hlinkClick r:id="rId5" action="ppaction://hlinksldjump"/>
          </p:cNvPr>
          <p:cNvSpPr txBox="1"/>
          <p:nvPr/>
        </p:nvSpPr>
        <p:spPr>
          <a:xfrm>
            <a:off x="2853690" y="3623615"/>
            <a:ext cx="65538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二、弹簧振子的位移</a:t>
            </a:r>
            <a:r>
              <a:rPr lang="en-US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—</a:t>
            </a:r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时间图像　简谐运动</a:t>
            </a:r>
          </a:p>
        </p:txBody>
      </p:sp>
      <p:sp>
        <p:nvSpPr>
          <p:cNvPr id="34" name="文本框 33">
            <a:hlinkClick r:id="rId6" action="ppaction://hlinksldjump"/>
          </p:cNvPr>
          <p:cNvSpPr txBox="1"/>
          <p:nvPr/>
        </p:nvSpPr>
        <p:spPr>
          <a:xfrm>
            <a:off x="2853690" y="4824520"/>
            <a:ext cx="1944216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zh-CN" b="1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课时对点练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58495" y="0"/>
            <a:ext cx="1891030" cy="521335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15" name="文本框 14"/>
          <p:cNvSpPr txBox="1"/>
          <p:nvPr/>
        </p:nvSpPr>
        <p:spPr>
          <a:xfrm flipH="1">
            <a:off x="1270635" y="2853690"/>
            <a:ext cx="702310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zh-CN" b="1" dirty="0">
                <a:solidFill>
                  <a:schemeClr val="bg1"/>
                </a:solidFill>
                <a:cs typeface="+mn-ea"/>
              </a:rPr>
              <a:t>内容索引</a:t>
            </a:r>
            <a:endParaRPr lang="zh-CN" altLang="en-US" b="1" dirty="0">
              <a:solidFill>
                <a:schemeClr val="bg1"/>
              </a:soli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-141"/>
            <a:ext cx="12189600" cy="6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0" y="124323"/>
            <a:ext cx="351904" cy="416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71170" y="124460"/>
            <a:ext cx="11718925" cy="4171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89206" y="1084907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考点一　弹簧振子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关于机械振动的位移和平衡位置，以下说法正确的是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做机械振动的物体必有一个平衡位置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机械振动的位移是以平衡位置为起点的位移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机械振动的物体运动的路程越大，发生的位移也越大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机械振动的位移是指振动物体偏离平衡位置最远时的位移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411098" y="58001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基础对点练</a:t>
            </a:r>
            <a:endParaRPr lang="zh-CN" altLang="en-US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262558" y="2390576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0" name="TextBox 14"/>
          <p:cNvSpPr txBox="1"/>
          <p:nvPr/>
        </p:nvSpPr>
        <p:spPr>
          <a:xfrm>
            <a:off x="262558" y="3038824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5846" y="1597184"/>
            <a:ext cx="108187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做机械振动的物体必有一个平衡位置，振动的位移是以平衡位置为起点指向振动物体所在位置的有向线段，振动的位移随时间而变，振子偏离平衡位置最远时，振动物体的位移最大，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041" y="1318677"/>
            <a:ext cx="11248331" cy="2975213"/>
            <a:chOff x="471835" y="934424"/>
            <a:chExt cx="11248331" cy="2975213"/>
          </a:xfrm>
        </p:grpSpPr>
        <p:sp>
          <p:nvSpPr>
            <p:cNvPr id="28" name="圆角矩形 27"/>
            <p:cNvSpPr/>
            <p:nvPr/>
          </p:nvSpPr>
          <p:spPr>
            <a:xfrm>
              <a:off x="471835" y="1094414"/>
              <a:ext cx="11248331" cy="2815223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7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727045"/>
            <a:ext cx="11412000" cy="39268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如图所示，一弹簧振子在一条直线上做简谐运动，小球第一次先后经过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两点时速度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相同，那么下列说法正确的是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两点所受弹簧弹力相同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两点时的位移相同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两点加速度大小相等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点，小球先做匀加速运动，后做匀减速运动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272083" y="3321866"/>
            <a:ext cx="738003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2" name="Picture 2" descr="2-1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899" y="2133650"/>
            <a:ext cx="3964500" cy="175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0176" y="909514"/>
            <a:ext cx="108100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两点关于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点对称，弹簧弹力、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位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移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和加速度大小相等、方向相反，故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选项错误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选项正确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小球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速度越来越大，但加速度越来越小，小球做加速运动，但不是匀加速运动，小球由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→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速度越来越小，但加速度越来越大，小球做减速运动，但不是匀减速运动，故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选项错误。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041" y="621482"/>
            <a:ext cx="11248331" cy="4392488"/>
            <a:chOff x="471835" y="934424"/>
            <a:chExt cx="11248331" cy="4392488"/>
          </a:xfrm>
        </p:grpSpPr>
        <p:sp>
          <p:nvSpPr>
            <p:cNvPr id="28" name="圆角矩形 27"/>
            <p:cNvSpPr/>
            <p:nvPr/>
          </p:nvSpPr>
          <p:spPr>
            <a:xfrm>
              <a:off x="471835" y="1094414"/>
              <a:ext cx="11248331" cy="4232498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32" name="Picture 2" descr="2-1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53" y="959971"/>
            <a:ext cx="3925248" cy="174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46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511021"/>
            <a:ext cx="11412000" cy="39268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如图所示，一弹簧振子做简谐运动，关于弹簧振子的速度和位移，下列说法正确的是</a:t>
            </a:r>
            <a:r>
              <a:rPr lang="zh-CN" altLang="zh-CN" sz="28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速度方向总与位移方向相反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速度方向总与位移方向相同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振子每次经过平衡位置时，位移相同，速度也一定相同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振子每次经过同一位置时，其速度不一定相同，但位移一定相同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62558" y="3763439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2" name="Picture 2" descr="2-1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271" y="1668892"/>
            <a:ext cx="3447725" cy="89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0176" y="549474"/>
            <a:ext cx="108100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做简谐运动的弹簧振子，速度方向与位移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方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存在两种可能，因为位移的方向总是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背离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平衡位置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，所以当振子靠近平衡位置时，二者方向相反，远离平衡位置时，二者方向相同，故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子每次经过平衡位置时，速度大小相等，方向不一定相同，但位移相同，故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子每次经过同一位置时，位移相同，速度大小相等，但速度方向可能相同，也可能不同，故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1041" y="261442"/>
            <a:ext cx="11248331" cy="5551010"/>
            <a:chOff x="471835" y="934424"/>
            <a:chExt cx="11248331" cy="5551010"/>
          </a:xfrm>
        </p:grpSpPr>
        <p:sp>
          <p:nvSpPr>
            <p:cNvPr id="24" name="圆角矩形 23"/>
            <p:cNvSpPr/>
            <p:nvPr/>
          </p:nvSpPr>
          <p:spPr>
            <a:xfrm>
              <a:off x="471835" y="1094413"/>
              <a:ext cx="11248331" cy="5391021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8" name="Picture 2" descr="2-1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132" y="804796"/>
            <a:ext cx="3447725" cy="89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8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405458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考点二　简谐运动的图像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如图所示是某振子做简谐运动的图像，以下说法正确的是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因为振动图像可由实验直接得到，所以图像就是振子实际运动的轨迹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振动图像反映的是振子位移随时间变化的规律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并不是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振子运动的实际轨迹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振子在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位置的位移就是曲线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的长度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振子运动到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点时的速度方向即该点的切线方向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253033" y="240263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2" name="Picture 2" descr="2-1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521" y="2493690"/>
            <a:ext cx="2602301" cy="228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5077" y="1144588"/>
            <a:ext cx="77223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振动图像表示振子位移随时间的变化规律，并不是振子实际运动轨迹，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子在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位置的位移等于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点的纵坐标，不是曲线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的长度，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1041" y="837506"/>
            <a:ext cx="11248331" cy="3744416"/>
            <a:chOff x="471835" y="934424"/>
            <a:chExt cx="11248331" cy="3744416"/>
          </a:xfrm>
        </p:grpSpPr>
        <p:sp>
          <p:nvSpPr>
            <p:cNvPr id="31" name="圆角矩形 30"/>
            <p:cNvSpPr/>
            <p:nvPr/>
          </p:nvSpPr>
          <p:spPr>
            <a:xfrm>
              <a:off x="471835" y="1094414"/>
              <a:ext cx="11248331" cy="3584426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4" name="Picture 2" descr="2-1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910" y="1321763"/>
            <a:ext cx="2681153" cy="235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605077" y="3699242"/>
            <a:ext cx="106075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8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点切线的方向不表示振子运动到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点时的速度方向，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411819"/>
            <a:ext cx="11412000" cy="19878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云南师大附中高二期中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如图所示，滑块在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之间做简谐运动。以平衡位置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为原点，建立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轴，向右为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轴正方向。若滑块位于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点时开始计时，则其振动图像为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3" name="Picture 2" descr="2-1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88" y="2476348"/>
            <a:ext cx="5256637" cy="96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680139" y="3770784"/>
            <a:ext cx="10830135" cy="1814723"/>
            <a:chOff x="252673" y="3624934"/>
            <a:chExt cx="10830135" cy="1814723"/>
          </a:xfrm>
        </p:grpSpPr>
        <p:pic>
          <p:nvPicPr>
            <p:cNvPr id="4" name="Picture 3" descr="2-19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73" y="3624934"/>
              <a:ext cx="4937561" cy="1814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2-20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247" y="3624934"/>
              <a:ext cx="4937561" cy="1814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14"/>
          <p:cNvSpPr txBox="1"/>
          <p:nvPr/>
        </p:nvSpPr>
        <p:spPr>
          <a:xfrm>
            <a:off x="1299245" y="5081451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5077" y="1254453"/>
            <a:ext cx="7722377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向右为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轴正方向，滑块运动到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点时，具有正方向最大位移，所以滑块位于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点时开始计时，振动图像应是余弦曲线，如图所示，故选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71041" y="837506"/>
            <a:ext cx="11248331" cy="2736304"/>
            <a:chOff x="471835" y="934424"/>
            <a:chExt cx="11248331" cy="2736304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4"/>
              <a:ext cx="11248331" cy="2576314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87042" name="Picture 2" descr="2-2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306" y="1357141"/>
            <a:ext cx="2293484" cy="18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24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6" b="24447"/>
          <a:stretch/>
        </p:blipFill>
        <p:spPr>
          <a:xfrm>
            <a:off x="0" y="1657350"/>
            <a:ext cx="12189600" cy="35242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0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86985" y="3045460"/>
            <a:ext cx="6336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弹簧振子</a:t>
            </a:r>
          </a:p>
        </p:txBody>
      </p:sp>
      <p:sp>
        <p:nvSpPr>
          <p:cNvPr id="4" name="矩形 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727045"/>
            <a:ext cx="11412000" cy="39268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广州市第六中学月考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弹簧振子做简谐运动，振动图像如图所示，下列说法正确的是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时刻小球的速度大小相等，方向相反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时刻小球的位移大小相等，方向相反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时刻小球的速度大小相等，方向相反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时刻小球的位移大小相等，方向相反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262558" y="2095550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6" name="TextBox 14"/>
          <p:cNvSpPr txBox="1"/>
          <p:nvPr/>
        </p:nvSpPr>
        <p:spPr>
          <a:xfrm>
            <a:off x="262558" y="3977283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88066" name="Picture 2" descr="2-2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924" y="2051595"/>
            <a:ext cx="3576519" cy="202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0176" y="1259676"/>
            <a:ext cx="108100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从题图可以看出，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时刻小球位于同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一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位置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，位移大小相等，方向相同，速度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大小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相等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，方向相反，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时刻小球速度大小相等，方向相同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时刻小球分别位于平衡位置两侧且对称，位移大小相等，方向相反，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1041" y="909514"/>
            <a:ext cx="11248331" cy="4464496"/>
            <a:chOff x="471835" y="934424"/>
            <a:chExt cx="11248331" cy="4464496"/>
          </a:xfrm>
        </p:grpSpPr>
        <p:sp>
          <p:nvSpPr>
            <p:cNvPr id="20" name="圆角矩形 19"/>
            <p:cNvSpPr/>
            <p:nvPr/>
          </p:nvSpPr>
          <p:spPr>
            <a:xfrm>
              <a:off x="471835" y="1094413"/>
              <a:ext cx="11248331" cy="4304507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3" name="Picture 2" descr="2-2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656" y="1237141"/>
            <a:ext cx="3436965" cy="19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17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477466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如图甲所示为以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点为平衡位置，在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两点间运动的弹簧振子，图乙为这个弹簧振子的振动图像，由图可知下列说法中正确的是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时，振子的速度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正向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两个时刻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子在同一位置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0.4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时间内，振子的速度增大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0.6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时，振子有最小的位移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262558" y="3132405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272083" y="438293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89090" name="Picture 2" descr="2-2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09" y="2032829"/>
            <a:ext cx="6049742" cy="218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5206" y="631007"/>
            <a:ext cx="5369275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0.2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时，振子的位移为正向最大，此时瞬时速度为零，故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041" y="386408"/>
            <a:ext cx="11248331" cy="5544616"/>
            <a:chOff x="471835" y="934424"/>
            <a:chExt cx="11248331" cy="5544616"/>
          </a:xfrm>
        </p:grpSpPr>
        <p:sp>
          <p:nvSpPr>
            <p:cNvPr id="25" name="圆角矩形 24"/>
            <p:cNvSpPr/>
            <p:nvPr/>
          </p:nvSpPr>
          <p:spPr>
            <a:xfrm>
              <a:off x="471835" y="1094414"/>
              <a:ext cx="11248331" cy="5384626"/>
            </a:xfrm>
            <a:prstGeom prst="roundRect">
              <a:avLst>
                <a:gd name="adj" fmla="val 326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05206" y="2522265"/>
            <a:ext cx="10871550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0.1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0.3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两个时刻，振子的位移相同，说明振子在同一位置，故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0.2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0.4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时间内，振子从最大位移向平衡位置运动，速度增大，故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0.6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时，振子的位移为负向最大，故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" name="Picture 2" descr="2-2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10" y="641088"/>
            <a:ext cx="5391398" cy="19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97890" y="837506"/>
            <a:ext cx="11394632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在水平方向上做简谐运动的质点，其振动图像如图所示。若取向右为正方向，则质点的位移向左且速度向右的时间段是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B.1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D.3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TextBox 14"/>
          <p:cNvSpPr txBox="1"/>
          <p:nvPr/>
        </p:nvSpPr>
        <p:spPr>
          <a:xfrm>
            <a:off x="3931247" y="2796415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-141"/>
            <a:ext cx="12189600" cy="6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0" y="124323"/>
            <a:ext cx="351904" cy="416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71170" y="124460"/>
            <a:ext cx="11718925" cy="4171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411098" y="58001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能力综合练</a:t>
            </a:r>
            <a:endParaRPr lang="zh-CN" altLang="en-US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21914" y="3996333"/>
            <a:ext cx="10746584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由于规定向右为正方向，则位移向左表示位移为负，这段时间应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内，又要求速度向右，因此速度方向应为正，则满足这两个条件的时间段为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内，选项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1041" y="3736876"/>
            <a:ext cx="11248331" cy="2309832"/>
            <a:chOff x="471835" y="934424"/>
            <a:chExt cx="11248331" cy="2309832"/>
          </a:xfrm>
        </p:grpSpPr>
        <p:sp>
          <p:nvSpPr>
            <p:cNvPr id="30" name="圆角矩形 29"/>
            <p:cNvSpPr/>
            <p:nvPr/>
          </p:nvSpPr>
          <p:spPr>
            <a:xfrm>
              <a:off x="471835" y="1094414"/>
              <a:ext cx="11248331" cy="2149842"/>
            </a:xfrm>
            <a:prstGeom prst="roundRect">
              <a:avLst>
                <a:gd name="adj" fmla="val 326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90114" name="Picture 2" descr="2-2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622" y="1588026"/>
            <a:ext cx="2903558" cy="206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333450"/>
            <a:ext cx="11412000" cy="540914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如图甲所示，在弹簧振子的小球上安装一记录用的铅笔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，在下面放一条白纸带，当小球振动时沿垂直于振动方向匀速拉动纸带，铅笔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就在纸带上画出一条振动曲线。若振动曲线如图乙所示，由图像可知下列说法正确的是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小球偏离平衡位置的最大距离为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cm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B.1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末小球通过的路程为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 cm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末小球的位移相等，运动方向也相同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D.1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末弹簧的长度相同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267602" y="296182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0" name="TextBox 14"/>
          <p:cNvSpPr txBox="1"/>
          <p:nvPr/>
        </p:nvSpPr>
        <p:spPr>
          <a:xfrm>
            <a:off x="267602" y="355981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91138" name="Picture 2" descr="2-2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561" y="2421682"/>
            <a:ext cx="2969312" cy="193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 descr="2-2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752" y="4461086"/>
            <a:ext cx="3139358" cy="163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71041" y="477466"/>
            <a:ext cx="11248331" cy="4957910"/>
            <a:chOff x="471835" y="934424"/>
            <a:chExt cx="11248331" cy="4957910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3"/>
              <a:ext cx="11248331" cy="4797921"/>
            </a:xfrm>
            <a:prstGeom prst="roundRect">
              <a:avLst>
                <a:gd name="adj" fmla="val 282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圆角矩形 3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3634" y="765498"/>
            <a:ext cx="75318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由题图乙可知小球偏离平衡位置的最大距离为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末到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末小球通过的路程是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40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末和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末小球位移均为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，位移相同，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末小球向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轴负方向运动，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末小球向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轴正方向运动，运动方向相反，故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末和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末弹簧的长度不同，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1" name="Picture 2" descr="2-2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6" y="909514"/>
            <a:ext cx="2699375" cy="175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2-2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86" y="2935094"/>
            <a:ext cx="2853962" cy="148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327055"/>
            <a:ext cx="67861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南京市四校联考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一弹簧振子沿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轴振动，小球运动的最大位移为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，小球的平衡位置位于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轴上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点，如图甲所示，图中的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为四个不同的振动状态：黑点表示小球的位置，黑点上的箭头表示运动的方向。如图乙给出的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①②③④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四条振动图线，可用于表示小球的振动图像的是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419651" y="621482"/>
            <a:ext cx="4508203" cy="3697168"/>
            <a:chOff x="8153669" y="668730"/>
            <a:chExt cx="4508203" cy="3697168"/>
          </a:xfrm>
        </p:grpSpPr>
        <p:pic>
          <p:nvPicPr>
            <p:cNvPr id="92162" name="Picture 2" descr="2-28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7413" y="668730"/>
              <a:ext cx="4021666" cy="9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63" name="Picture 3" descr="2-29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669" y="1772908"/>
              <a:ext cx="4508203" cy="2592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327055"/>
            <a:ext cx="67861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若规定状态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可表示小球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若规定状态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可表示小球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若规定状态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可表示小球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若规定状态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可表示小球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232712" y="398113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31" name="TextBox 14"/>
          <p:cNvSpPr txBox="1"/>
          <p:nvPr/>
        </p:nvSpPr>
        <p:spPr>
          <a:xfrm>
            <a:off x="232712" y="420501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7419651" y="621482"/>
            <a:ext cx="4508203" cy="3697168"/>
            <a:chOff x="8153669" y="668730"/>
            <a:chExt cx="4508203" cy="3697168"/>
          </a:xfrm>
        </p:grpSpPr>
        <p:pic>
          <p:nvPicPr>
            <p:cNvPr id="30" name="Picture 2" descr="2-28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7413" y="668730"/>
              <a:ext cx="4021666" cy="9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 descr="2-29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669" y="1772908"/>
              <a:ext cx="4508203" cy="2592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747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71041" y="314400"/>
            <a:ext cx="11248331" cy="5635673"/>
            <a:chOff x="471835" y="934424"/>
            <a:chExt cx="11248331" cy="5635673"/>
          </a:xfrm>
        </p:grpSpPr>
        <p:sp>
          <p:nvSpPr>
            <p:cNvPr id="36" name="圆角矩形 35"/>
            <p:cNvSpPr/>
            <p:nvPr/>
          </p:nvSpPr>
          <p:spPr>
            <a:xfrm>
              <a:off x="471835" y="1094414"/>
              <a:ext cx="11248331" cy="5475683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713317" y="602433"/>
            <a:ext cx="58807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若规定小球在状态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，此时的位移为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，且向规定的正方向运动，故选项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若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规定小球在状态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，此时的位移为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，且向规定的负方向运动，故选项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13317" y="4428381"/>
            <a:ext cx="1078248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若规定小球在状态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，此时的位移为－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，且向规定的负方向运动，故选项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987603" y="631806"/>
            <a:ext cx="4508203" cy="3697168"/>
            <a:chOff x="8153669" y="668730"/>
            <a:chExt cx="4508203" cy="3697168"/>
          </a:xfrm>
        </p:grpSpPr>
        <p:pic>
          <p:nvPicPr>
            <p:cNvPr id="34" name="Picture 2" descr="2-2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7413" y="668730"/>
              <a:ext cx="4021666" cy="9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" descr="2-29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669" y="1772908"/>
              <a:ext cx="4508203" cy="2592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693490"/>
            <a:ext cx="1141200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如图所示的装置，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两点关于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点对称，把小球向右拉到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点后释放，可以观察到小球左右运动了一段时间，最终停止运动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1682" name="Picture 2" descr="2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329" y="2167963"/>
            <a:ext cx="3437755" cy="90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89206" y="3213770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小球的运动具有什么特点？为什么小球最终停止运动？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206" y="3931802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小球的运动具有往复性。小球因为受到阻力的作用最终停止运动。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71041" y="674439"/>
            <a:ext cx="11248331" cy="4339531"/>
            <a:chOff x="471835" y="934424"/>
            <a:chExt cx="11248331" cy="4339531"/>
          </a:xfrm>
        </p:grpSpPr>
        <p:sp>
          <p:nvSpPr>
            <p:cNvPr id="36" name="圆角矩形 35"/>
            <p:cNvSpPr/>
            <p:nvPr/>
          </p:nvSpPr>
          <p:spPr>
            <a:xfrm>
              <a:off x="471835" y="1094415"/>
              <a:ext cx="11248331" cy="4179540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713317" y="1552293"/>
            <a:ext cx="5880738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若规定小球在状态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，此时的位移为－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，速度为零，且向规定的正方向运动，故选项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906344" y="1038295"/>
            <a:ext cx="4508203" cy="3697168"/>
            <a:chOff x="8153669" y="668730"/>
            <a:chExt cx="4508203" cy="3697168"/>
          </a:xfrm>
        </p:grpSpPr>
        <p:pic>
          <p:nvPicPr>
            <p:cNvPr id="32" name="Picture 2" descr="2-2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7413" y="668730"/>
              <a:ext cx="4021666" cy="94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" descr="2-29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669" y="1772908"/>
              <a:ext cx="4508203" cy="2592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366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822405"/>
            <a:ext cx="76502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如图所示是某质点做简谐运动的振动图像，根据图像中的信息，回答下列问题：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质点离开平衡位置的最大距离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79182" y="2233876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 cm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721914" y="3349012"/>
            <a:ext cx="1074658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质点离开平衡位置的最大距离就是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的最大值，为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041" y="2997746"/>
            <a:ext cx="11248331" cy="1267455"/>
            <a:chOff x="471835" y="934424"/>
            <a:chExt cx="11248331" cy="1267455"/>
          </a:xfrm>
        </p:grpSpPr>
        <p:sp>
          <p:nvSpPr>
            <p:cNvPr id="36" name="圆角矩形 35"/>
            <p:cNvSpPr/>
            <p:nvPr/>
          </p:nvSpPr>
          <p:spPr>
            <a:xfrm>
              <a:off x="471835" y="1094414"/>
              <a:ext cx="11248331" cy="1107465"/>
            </a:xfrm>
            <a:prstGeom prst="roundRect">
              <a:avLst>
                <a:gd name="adj" fmla="val 326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93186" name="Picture 2" descr="2-3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794" y="919808"/>
            <a:ext cx="2810834" cy="205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822405"/>
            <a:ext cx="76502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1.5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时，质点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方向运动；在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2.5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时，质点向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方向运动。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均选填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负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52880" y="90951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负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721914" y="3285778"/>
            <a:ext cx="10746584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1.5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这段时间内，质点的位移为正值，位移减小，因此质点向负方向运动；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2.5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这段时间内，质点的位移为负值，且位移增大，因此质点向负方向运动。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041" y="2997746"/>
            <a:ext cx="11248331" cy="3024336"/>
            <a:chOff x="471835" y="934424"/>
            <a:chExt cx="11248331" cy="3024336"/>
          </a:xfrm>
        </p:grpSpPr>
        <p:sp>
          <p:nvSpPr>
            <p:cNvPr id="36" name="圆角矩形 35"/>
            <p:cNvSpPr/>
            <p:nvPr/>
          </p:nvSpPr>
          <p:spPr>
            <a:xfrm>
              <a:off x="471835" y="1094414"/>
              <a:ext cx="11248331" cy="2864346"/>
            </a:xfrm>
            <a:prstGeom prst="roundRect">
              <a:avLst>
                <a:gd name="adj" fmla="val 326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175203" y="158309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负</a:t>
            </a:r>
            <a:endParaRPr lang="zh-CN" altLang="en-US" dirty="0"/>
          </a:p>
        </p:txBody>
      </p:sp>
      <p:pic>
        <p:nvPicPr>
          <p:cNvPr id="30" name="Picture 2" descr="2-3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86" y="902153"/>
            <a:ext cx="2810834" cy="205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42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108695"/>
            <a:ext cx="7650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点速度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点速度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均选填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增大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90950" y="120532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增大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721914" y="3314353"/>
            <a:ext cx="10746584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内质点靠近平衡位置，速度增大；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内质点远离平衡位置，速度减小。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041" y="2997746"/>
            <a:ext cx="11248331" cy="1771617"/>
            <a:chOff x="471835" y="934424"/>
            <a:chExt cx="11248331" cy="1771617"/>
          </a:xfrm>
        </p:grpSpPr>
        <p:sp>
          <p:nvSpPr>
            <p:cNvPr id="36" name="圆角矩形 35"/>
            <p:cNvSpPr/>
            <p:nvPr/>
          </p:nvSpPr>
          <p:spPr>
            <a:xfrm>
              <a:off x="471835" y="1094414"/>
              <a:ext cx="11248331" cy="1611627"/>
            </a:xfrm>
            <a:prstGeom prst="roundRect">
              <a:avLst>
                <a:gd name="adj" fmla="val 326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550590" y="185985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减小</a:t>
            </a:r>
            <a:endParaRPr lang="zh-CN" altLang="en-US" dirty="0"/>
          </a:p>
        </p:txBody>
      </p:sp>
      <p:pic>
        <p:nvPicPr>
          <p:cNvPr id="30" name="Picture 2" descr="2-3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794" y="919808"/>
            <a:ext cx="2810834" cy="205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42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108695"/>
            <a:ext cx="7650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质点在第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末的位移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；在前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内的路程是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60546" y="124087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721914" y="3314353"/>
            <a:ext cx="10746584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质点在第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末处在平衡位置，因此位移为零；质点在前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内的路程为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40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041" y="2997746"/>
            <a:ext cx="11248331" cy="1771617"/>
            <a:chOff x="471835" y="934424"/>
            <a:chExt cx="11248331" cy="1771617"/>
          </a:xfrm>
        </p:grpSpPr>
        <p:sp>
          <p:nvSpPr>
            <p:cNvPr id="36" name="圆角矩形 35"/>
            <p:cNvSpPr/>
            <p:nvPr/>
          </p:nvSpPr>
          <p:spPr>
            <a:xfrm>
              <a:off x="471835" y="1094414"/>
              <a:ext cx="11248331" cy="1611627"/>
            </a:xfrm>
            <a:prstGeom prst="roundRect">
              <a:avLst>
                <a:gd name="adj" fmla="val 326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233111" y="1880893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40 cm</a:t>
            </a:r>
            <a:endParaRPr lang="zh-CN" altLang="en-US" dirty="0"/>
          </a:p>
        </p:txBody>
      </p:sp>
      <p:sp>
        <p:nvSpPr>
          <p:cNvPr id="30" name="矩形 29">
            <a:hlinkClick r:id="rId14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  <p:pic>
        <p:nvPicPr>
          <p:cNvPr id="31" name="Picture 2" descr="2-3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794" y="919808"/>
            <a:ext cx="2810834" cy="205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22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08" y="2046515"/>
            <a:ext cx="4917600" cy="27661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V="1">
            <a:off x="7272338" y="2046604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6654" y="2565298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495666"/>
                </a:solidFill>
              </a:rPr>
              <a:t>BENKEJIESHU</a:t>
            </a:r>
            <a:endParaRPr lang="zh-CN" altLang="en-US" sz="6600" dirty="0">
              <a:solidFill>
                <a:srgbClr val="49566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6654" y="2781559"/>
            <a:ext cx="2030746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本课结束</a:t>
            </a:r>
            <a:endParaRPr lang="zh-CN" altLang="en-US" sz="32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126654" y="3470697"/>
            <a:ext cx="10647659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更多精彩内容请登录：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www.xinjiaoyu.com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2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329" y="909514"/>
            <a:ext cx="3437755" cy="90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89206" y="1955321"/>
            <a:ext cx="11412000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在横杆上涂上一层润滑油，重复刚才的实验，观察到的结果与第一次实验有何不同？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206" y="3291577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小球往复运动的次数增多，运动时间变长。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206" y="4005858"/>
            <a:ext cx="11412000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猜想：如果小球受到的阻力忽略不计，弹簧的质量比小球的质量小得多，可忽略不计，实验结果如何？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206" y="5342114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小球将持续地在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间做往复运动。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1053530"/>
            <a:ext cx="1141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机械振动：物体或物体的一部分在一个位置附近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，简称振动。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平衡位置：振动的物体在振动方向上所受合力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弹簧振子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组成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的系统，有时也简称振子，是一个理想化模型。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小球与弹簧组成的振动系统看成弹簧振子的条件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弹簧为轻质弹簧，不计弹簧的质量，可认为质量集中于小球。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不计摩擦阻力和空气阻力。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2" name="流程图: 离页连接符 11"/>
          <p:cNvSpPr/>
          <p:nvPr/>
        </p:nvSpPr>
        <p:spPr>
          <a:xfrm>
            <a:off x="486354" y="0"/>
            <a:ext cx="1804035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3858" y="88737"/>
            <a:ext cx="170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梳理与总结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51222" y="116885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往复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60747" y="184561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31955" y="309071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04331" y="309456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弹簧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837506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试指出下列弹簧振子的平衡位置。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2" name="流程图: 离页连接符 11"/>
          <p:cNvSpPr/>
          <p:nvPr/>
        </p:nvSpPr>
        <p:spPr>
          <a:xfrm>
            <a:off x="486354" y="0"/>
            <a:ext cx="1804035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3858" y="88737"/>
            <a:ext cx="170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思考与讨论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72706" name="Picture 2" descr="2-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78" y="1557586"/>
            <a:ext cx="5608057" cy="159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89206" y="3209174"/>
            <a:ext cx="11412000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图甲，水平方向弹簧振子：弹簧弹力为零时的位置。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图乙，竖直方向弹簧振子：弹簧的拉力与重力平衡时的位置。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图丙，光滑斜面上的弹簧振子：弹簧拉力与重力沿斜面向下的分力平衡时的位置。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29945"/>
            <a:ext cx="11412000" cy="45424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常州市高二月考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弹簧上端固定在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点，下端连接一小球，组成一个振动系统，如图所示，用手竖直向下拉一小段距离后释放小球，小球便上下振动起来，关于小球的平衡位置，下列说法正确的是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在小球运动的最低点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在弹簧处于原长的位置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在小球速度最大的位置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在小球原来静止的位置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810993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1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14"/>
          <p:cNvSpPr txBox="1"/>
          <p:nvPr/>
        </p:nvSpPr>
        <p:spPr>
          <a:xfrm>
            <a:off x="233628" y="3842180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73730" name="Picture 2" descr="2-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164" y="2304006"/>
            <a:ext cx="1029391" cy="273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/>
          <p:cNvSpPr txBox="1"/>
          <p:nvPr/>
        </p:nvSpPr>
        <p:spPr>
          <a:xfrm>
            <a:off x="233628" y="4440759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8938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wMzllMmViNzQxMDg0MThiZGZiMDg4ZDRmZjZhYmMifQ==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3680</Words>
  <Application>Microsoft Office PowerPoint</Application>
  <PresentationFormat>自定义</PresentationFormat>
  <Paragraphs>549</Paragraphs>
  <Slides>55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71" baseType="lpstr">
      <vt:lpstr>DOUYU Font</vt:lpstr>
      <vt:lpstr>方正中等线简体</vt:lpstr>
      <vt:lpstr>黑体</vt:lpstr>
      <vt:lpstr>华文黑体</vt:lpstr>
      <vt:lpstr>华文细黑</vt:lpstr>
      <vt:lpstr>楷体</vt:lpstr>
      <vt:lpstr>楷体_GB2312</vt:lpstr>
      <vt:lpstr>宋体</vt:lpstr>
      <vt:lpstr>微软雅黑</vt:lpstr>
      <vt:lpstr>Arial</vt:lpstr>
      <vt:lpstr>Book Antiqua</vt:lpstr>
      <vt:lpstr>Calibri</vt:lpstr>
      <vt:lpstr>Courier New</vt:lpstr>
      <vt:lpstr>Times New Roman</vt:lpstr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金榜苑</dc:creator>
  <cp:keywords>物理课件</cp:keywords>
  <cp:lastModifiedBy>Administrator</cp:lastModifiedBy>
  <cp:revision>6812</cp:revision>
  <dcterms:created xsi:type="dcterms:W3CDTF">2014-11-27T01:03:00Z</dcterms:created>
  <dcterms:modified xsi:type="dcterms:W3CDTF">2024-04-28T08:00:05Z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FACF11E2EA8A4EB9A823E81D0CED0350_12</vt:lpwstr>
  </property>
</Properties>
</file>